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5"/>
  </p:notesMasterIdLst>
  <p:sldIdLst>
    <p:sldId id="333" r:id="rId2"/>
    <p:sldId id="334" r:id="rId3"/>
    <p:sldId id="335" r:id="rId4"/>
    <p:sldId id="336" r:id="rId5"/>
    <p:sldId id="337" r:id="rId6"/>
    <p:sldId id="354" r:id="rId7"/>
    <p:sldId id="338" r:id="rId8"/>
    <p:sldId id="339" r:id="rId9"/>
    <p:sldId id="340" r:id="rId10"/>
    <p:sldId id="341" r:id="rId11"/>
    <p:sldId id="342" r:id="rId12"/>
    <p:sldId id="343" r:id="rId13"/>
    <p:sldId id="355" r:id="rId14"/>
    <p:sldId id="344" r:id="rId15"/>
    <p:sldId id="345" r:id="rId16"/>
    <p:sldId id="346" r:id="rId17"/>
    <p:sldId id="347" r:id="rId18"/>
    <p:sldId id="348" r:id="rId19"/>
    <p:sldId id="349" r:id="rId20"/>
    <p:sldId id="350" r:id="rId21"/>
    <p:sldId id="351" r:id="rId22"/>
    <p:sldId id="352" r:id="rId23"/>
    <p:sldId id="35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tif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AB015-1E7F-4FF7-BA95-49C08237626F}" type="datetimeFigureOut">
              <a:rPr lang="en-US" smtClean="0"/>
              <a:pPr/>
              <a:t>7/22/2019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DD122-A938-496A-BE3E-DD1356C2A5B9}" type="slidenum">
              <a:rPr lang="en-IN" smtClean="0"/>
              <a:pPr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FC9F-5C17-4844-A470-F511C9CFF2A4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142DD-7873-4684-8578-95996306FF0B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CF722-F774-4EB7-9509-E6366055B9F2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64638"/>
            <a:ext cx="9144000" cy="7680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932723"/>
            <a:ext cx="9144000" cy="38404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618000"/>
            <a:ext cx="9144000" cy="2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2904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1CEC1-B084-482A-8569-262B7264E72D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C3D732-72DD-40DB-B5A4-6291B93D93CF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92694-C548-4378-BA09-B1CD0E805896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B1D3-8FE7-454C-80B0-E712467EE7B1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61FD2-4631-4C19-AD5B-64DAB8370D2A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6D158-B7B4-4AE7-A56D-F7BD512B0E3B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C5E72-D9A9-4ECF-B3D9-1022DDF7A252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D3550-2CC1-41B5-9867-D2F69066BC87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B6BEFB7-C44A-4513-91A3-2287836189A0}" type="datetime1">
              <a:rPr lang="en-US" smtClean="0"/>
              <a:pPr/>
              <a:t>7/22/2019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r>
              <a:rPr lang="en-US" smtClean="0"/>
              <a:t>Y.Lakshmi Prasad 08978784848</a:t>
            </a: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5400" dirty="0" smtClean="0"/>
              <a:t>Ensemble Learning</a:t>
            </a:r>
            <a:br>
              <a:rPr lang="en-US" sz="5400" dirty="0" smtClean="0"/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105400"/>
            <a:ext cx="7315200" cy="1143000"/>
          </a:xfrm>
        </p:spPr>
        <p:txBody>
          <a:bodyPr/>
          <a:lstStyle/>
          <a:p>
            <a:r>
              <a:rPr lang="en-IN" dirty="0" smtClean="0"/>
              <a:t>Y.LAKSHMI PRASAD</a:t>
            </a:r>
          </a:p>
          <a:p>
            <a:r>
              <a:rPr lang="en-IN" dirty="0" smtClean="0"/>
              <a:t>08978784848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077200" cy="838200"/>
          </a:xfrm>
        </p:spPr>
        <p:txBody>
          <a:bodyPr>
            <a:normAutofit/>
          </a:bodyPr>
          <a:lstStyle/>
          <a:p>
            <a:r>
              <a:rPr lang="en-IN" dirty="0" smtClean="0"/>
              <a:t>Averaging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19200"/>
            <a:ext cx="8458200" cy="5105400"/>
          </a:xfrm>
        </p:spPr>
        <p:txBody>
          <a:bodyPr>
            <a:normAutofit/>
          </a:bodyPr>
          <a:lstStyle/>
          <a:p>
            <a:r>
              <a:rPr lang="en-IN" dirty="0" smtClean="0"/>
              <a:t>The driving principle is to build several estimators independently and then to average / vote their predictions. </a:t>
            </a:r>
          </a:p>
          <a:p>
            <a:r>
              <a:rPr lang="en-IN" dirty="0" smtClean="0"/>
              <a:t>On average, the combined estimator is usually better than any of the single base estimator because its variance is reduced.</a:t>
            </a:r>
          </a:p>
          <a:p>
            <a:r>
              <a:rPr lang="en-IN" dirty="0" smtClean="0"/>
              <a:t>E.g. Bagging methods, Forests of randomized trees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458200" cy="838200"/>
          </a:xfrm>
        </p:spPr>
        <p:txBody>
          <a:bodyPr>
            <a:normAutofit/>
          </a:bodyPr>
          <a:lstStyle/>
          <a:p>
            <a:r>
              <a:rPr lang="en-IN" dirty="0" smtClean="0"/>
              <a:t>Boosting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458200" cy="5029200"/>
          </a:xfrm>
        </p:spPr>
        <p:txBody>
          <a:bodyPr/>
          <a:lstStyle/>
          <a:p>
            <a:r>
              <a:rPr lang="en-IN" dirty="0" smtClean="0"/>
              <a:t>Base estimators are built sequentially and one tries to reduce the bias of the combined estimator. </a:t>
            </a:r>
          </a:p>
          <a:p>
            <a:r>
              <a:rPr lang="en-IN" dirty="0" smtClean="0"/>
              <a:t>The motivation is to combine several weak models to produce a powerful ensemble.</a:t>
            </a:r>
          </a:p>
          <a:p>
            <a:r>
              <a:rPr lang="en-IN" dirty="0" smtClean="0"/>
              <a:t>E.g. </a:t>
            </a:r>
            <a:r>
              <a:rPr lang="en-IN" dirty="0" err="1" smtClean="0"/>
              <a:t>Ada</a:t>
            </a:r>
            <a:r>
              <a:rPr lang="en-IN" dirty="0" smtClean="0"/>
              <a:t>-Boost, Gradient Boosting, XG-Boost.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1" y="228600"/>
            <a:ext cx="76200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Ensemble Learning</a:t>
            </a:r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3859972" y="1263239"/>
            <a:ext cx="1327583" cy="1116550"/>
            <a:chOff x="240255" y="1418875"/>
            <a:chExt cx="2449611" cy="2311190"/>
          </a:xfrm>
        </p:grpSpPr>
        <p:sp>
          <p:nvSpPr>
            <p:cNvPr id="5" name="Rectangle 4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rapezoid 5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7"/>
          <p:cNvGrpSpPr/>
          <p:nvPr/>
        </p:nvGrpSpPr>
        <p:grpSpPr>
          <a:xfrm>
            <a:off x="3859972" y="2653851"/>
            <a:ext cx="1327583" cy="1116550"/>
            <a:chOff x="240255" y="1418875"/>
            <a:chExt cx="2449611" cy="2311190"/>
          </a:xfrm>
        </p:grpSpPr>
        <p:sp>
          <p:nvSpPr>
            <p:cNvPr id="9" name="Rectangle 8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apezoid 9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11"/>
          <p:cNvGrpSpPr/>
          <p:nvPr/>
        </p:nvGrpSpPr>
        <p:grpSpPr>
          <a:xfrm>
            <a:off x="3859972" y="5446277"/>
            <a:ext cx="1327583" cy="1116550"/>
            <a:chOff x="240255" y="1418875"/>
            <a:chExt cx="2449611" cy="2311190"/>
          </a:xfrm>
        </p:grpSpPr>
        <p:sp>
          <p:nvSpPr>
            <p:cNvPr id="13" name="Rectangle 1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rapezoid 1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755047" y="2753167"/>
            <a:ext cx="514872" cy="217720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1428728" y="3146739"/>
            <a:ext cx="1714512" cy="1387708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0000"/>
                </a:solidFill>
              </a:rPr>
              <a:t>INPUT</a:t>
            </a:r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Space </a:t>
            </a:r>
            <a:r>
              <a:rPr lang="en-US" b="1" dirty="0" smtClean="0">
                <a:solidFill>
                  <a:srgbClr val="000000"/>
                </a:solidFill>
              </a:rPr>
              <a:t>PARTITION</a:t>
            </a:r>
          </a:p>
        </p:txBody>
      </p:sp>
      <p:cxnSp>
        <p:nvCxnSpPr>
          <p:cNvPr id="22" name="Straight Arrow Connector 21"/>
          <p:cNvCxnSpPr>
            <a:stCxn id="19" idx="3"/>
            <a:endCxn id="20" idx="1"/>
          </p:cNvCxnSpPr>
          <p:nvPr/>
        </p:nvCxnSpPr>
        <p:spPr>
          <a:xfrm flipV="1">
            <a:off x="1269919" y="3840593"/>
            <a:ext cx="158809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0" idx="3"/>
            <a:endCxn id="7" idx="1"/>
          </p:cNvCxnSpPr>
          <p:nvPr/>
        </p:nvCxnSpPr>
        <p:spPr>
          <a:xfrm flipV="1">
            <a:off x="3143240" y="1821514"/>
            <a:ext cx="716732" cy="201907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0" idx="3"/>
            <a:endCxn id="11" idx="1"/>
          </p:cNvCxnSpPr>
          <p:nvPr/>
        </p:nvCxnSpPr>
        <p:spPr>
          <a:xfrm flipV="1">
            <a:off x="3143240" y="3212126"/>
            <a:ext cx="716732" cy="628467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0" idx="3"/>
            <a:endCxn id="15" idx="1"/>
          </p:cNvCxnSpPr>
          <p:nvPr/>
        </p:nvCxnSpPr>
        <p:spPr>
          <a:xfrm>
            <a:off x="3143240" y="3840593"/>
            <a:ext cx="716732" cy="2163959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oup 31"/>
          <p:cNvGrpSpPr/>
          <p:nvPr/>
        </p:nvGrpSpPr>
        <p:grpSpPr>
          <a:xfrm>
            <a:off x="3859972" y="3997050"/>
            <a:ext cx="1327583" cy="1116550"/>
            <a:chOff x="240255" y="1418875"/>
            <a:chExt cx="2449611" cy="2311190"/>
          </a:xfrm>
        </p:grpSpPr>
        <p:sp>
          <p:nvSpPr>
            <p:cNvPr id="33" name="Rectangle 32"/>
            <p:cNvSpPr/>
            <p:nvPr/>
          </p:nvSpPr>
          <p:spPr>
            <a:xfrm>
              <a:off x="2392407" y="2284262"/>
              <a:ext cx="297459" cy="580416"/>
            </a:xfrm>
            <a:prstGeom prst="rect">
              <a:avLst/>
            </a:prstGeom>
            <a:solidFill>
              <a:srgbClr val="008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rapezoid 33"/>
            <p:cNvSpPr/>
            <p:nvPr/>
          </p:nvSpPr>
          <p:spPr>
            <a:xfrm rot="5400000">
              <a:off x="399916" y="1966394"/>
              <a:ext cx="2311190" cy="1216152"/>
            </a:xfrm>
            <a:prstGeom prst="trapezoid">
              <a:avLst>
                <a:gd name="adj" fmla="val 68278"/>
              </a:avLst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00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5" y="1418875"/>
              <a:ext cx="388985" cy="2311190"/>
            </a:xfrm>
            <a:prstGeom prst="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7" name="Straight Arrow Connector 36"/>
          <p:cNvCxnSpPr>
            <a:stCxn id="20" idx="3"/>
            <a:endCxn id="35" idx="1"/>
          </p:cNvCxnSpPr>
          <p:nvPr/>
        </p:nvCxnSpPr>
        <p:spPr>
          <a:xfrm>
            <a:off x="3143240" y="3840593"/>
            <a:ext cx="716732" cy="714732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5962456" y="3146739"/>
            <a:ext cx="1681377" cy="138770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000000"/>
                </a:solidFill>
              </a:rPr>
              <a:t>Output</a:t>
            </a:r>
            <a:r>
              <a:rPr lang="en-US" dirty="0" smtClean="0">
                <a:solidFill>
                  <a:srgbClr val="000000"/>
                </a:solidFill>
              </a:rPr>
              <a:t> Space </a:t>
            </a:r>
            <a:r>
              <a:rPr lang="en-US" b="1" dirty="0" smtClean="0">
                <a:solidFill>
                  <a:srgbClr val="000000"/>
                </a:solidFill>
              </a:rPr>
              <a:t>COMBINER</a:t>
            </a:r>
          </a:p>
        </p:txBody>
      </p:sp>
      <p:sp>
        <p:nvSpPr>
          <p:cNvPr id="39" name="Rectangle 38"/>
          <p:cNvSpPr/>
          <p:nvPr/>
        </p:nvSpPr>
        <p:spPr>
          <a:xfrm>
            <a:off x="7931394" y="3452458"/>
            <a:ext cx="289823" cy="778619"/>
          </a:xfrm>
          <a:prstGeom prst="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38" idx="1"/>
            <a:endCxn id="5" idx="3"/>
          </p:cNvCxnSpPr>
          <p:nvPr/>
        </p:nvCxnSpPr>
        <p:spPr>
          <a:xfrm rot="10800000">
            <a:off x="5187556" y="1821515"/>
            <a:ext cx="774901" cy="201907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8" idx="1"/>
            <a:endCxn id="9" idx="3"/>
          </p:cNvCxnSpPr>
          <p:nvPr/>
        </p:nvCxnSpPr>
        <p:spPr>
          <a:xfrm rot="10800000">
            <a:off x="5187556" y="3212127"/>
            <a:ext cx="774901" cy="628466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38" idx="1"/>
            <a:endCxn id="33" idx="3"/>
          </p:cNvCxnSpPr>
          <p:nvPr/>
        </p:nvCxnSpPr>
        <p:spPr>
          <a:xfrm rot="10800000" flipV="1">
            <a:off x="5187556" y="3840592"/>
            <a:ext cx="774901" cy="714733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8" idx="1"/>
            <a:endCxn id="13" idx="3"/>
          </p:cNvCxnSpPr>
          <p:nvPr/>
        </p:nvCxnSpPr>
        <p:spPr>
          <a:xfrm rot="10800000" flipV="1">
            <a:off x="5187556" y="3840593"/>
            <a:ext cx="774901" cy="216396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headEnd type="triangle"/>
            <a:tailEnd type="non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endCxn id="38" idx="3"/>
          </p:cNvCxnSpPr>
          <p:nvPr/>
        </p:nvCxnSpPr>
        <p:spPr>
          <a:xfrm>
            <a:off x="7512261" y="3840593"/>
            <a:ext cx="131572" cy="1588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>
            <a:stCxn id="38" idx="3"/>
            <a:endCxn id="39" idx="1"/>
          </p:cNvCxnSpPr>
          <p:nvPr/>
        </p:nvCxnSpPr>
        <p:spPr>
          <a:xfrm>
            <a:off x="7643833" y="3840593"/>
            <a:ext cx="287561" cy="1175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/>
          <p:cNvCxnSpPr>
            <a:stCxn id="20" idx="2"/>
            <a:endCxn id="38" idx="2"/>
          </p:cNvCxnSpPr>
          <p:nvPr/>
        </p:nvCxnSpPr>
        <p:spPr>
          <a:xfrm rot="16200000" flipH="1">
            <a:off x="4544564" y="2275866"/>
            <a:ext cx="1588" cy="4517161"/>
          </a:xfrm>
          <a:prstGeom prst="bentConnector3">
            <a:avLst>
              <a:gd name="adj1" fmla="val 14395466"/>
            </a:avLst>
          </a:prstGeom>
          <a:ln>
            <a:solidFill>
              <a:srgbClr val="61674F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99877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458200" cy="838200"/>
          </a:xfrm>
        </p:spPr>
        <p:txBody>
          <a:bodyPr/>
          <a:lstStyle/>
          <a:p>
            <a:r>
              <a:rPr lang="en-US" dirty="0" smtClean="0"/>
              <a:t>Ensemble Learning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458200" cy="5257800"/>
          </a:xfrm>
        </p:spPr>
        <p:txBody>
          <a:bodyPr/>
          <a:lstStyle/>
          <a:p>
            <a:pPr>
              <a:buNone/>
            </a:pPr>
            <a:r>
              <a:rPr lang="en-IN" dirty="0" smtClean="0"/>
              <a:t>For </a:t>
            </a:r>
            <a:r>
              <a:rPr lang="en-IN" dirty="0" smtClean="0"/>
              <a:t>an ensemble to work, each model of the ensemble should comply with the following conditions</a:t>
            </a:r>
            <a:r>
              <a:rPr lang="en-IN" dirty="0" smtClean="0"/>
              <a:t>:</a:t>
            </a:r>
          </a:p>
          <a:p>
            <a:pPr>
              <a:buNone/>
            </a:pPr>
            <a:r>
              <a:rPr lang="en-IN" dirty="0" smtClean="0"/>
              <a:t> </a:t>
            </a:r>
            <a:endParaRPr lang="en-IN" dirty="0" smtClean="0"/>
          </a:p>
          <a:p>
            <a:pPr marL="514350" indent="-514350">
              <a:buNone/>
            </a:pPr>
            <a:r>
              <a:rPr lang="en-IN" dirty="0" smtClean="0"/>
              <a:t>1. Each </a:t>
            </a:r>
            <a:r>
              <a:rPr lang="en-IN" dirty="0" smtClean="0"/>
              <a:t>model should be </a:t>
            </a:r>
            <a:r>
              <a:rPr lang="en-IN" b="1" dirty="0" smtClean="0"/>
              <a:t>diverse. Diversity ensures that the models serve complementary purposes, which means that the individual models make predictions independent of each other. </a:t>
            </a:r>
            <a:endParaRPr lang="en-IN" b="1" dirty="0" smtClean="0"/>
          </a:p>
          <a:p>
            <a:pPr marL="514350" indent="-514350">
              <a:buNone/>
            </a:pPr>
            <a:endParaRPr lang="en-IN" b="1" dirty="0" smtClean="0"/>
          </a:p>
          <a:p>
            <a:pPr>
              <a:buNone/>
            </a:pPr>
            <a:r>
              <a:rPr lang="en-IN" dirty="0" smtClean="0"/>
              <a:t>2. Each model should be acceptable. </a:t>
            </a:r>
            <a:r>
              <a:rPr lang="en-IN" b="1" dirty="0" smtClean="0"/>
              <a:t>Acceptability implies that each model is at least better than a random model. 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Y.Lakshmi</a:t>
            </a:r>
            <a:r>
              <a:rPr lang="en-US" dirty="0" smtClean="0"/>
              <a:t> Prasad 08978784848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7848600" cy="685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Ensemble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686800" cy="5410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800" dirty="0" smtClean="0"/>
              <a:t>1. Spend less time in pursuit of a single best model. Instead, train a number of reasonably strong learners</a:t>
            </a:r>
          </a:p>
          <a:p>
            <a:pPr>
              <a:buNone/>
            </a:pPr>
            <a:r>
              <a:rPr lang="en-IN" sz="2800" dirty="0" smtClean="0"/>
              <a:t>2. Bias of individual models is averaged out while lowering the variance errors</a:t>
            </a:r>
          </a:p>
          <a:p>
            <a:pPr>
              <a:buNone/>
            </a:pPr>
            <a:r>
              <a:rPr lang="en-IN" sz="2800" dirty="0" smtClean="0"/>
              <a:t>3. Improved performance compared to individual models in terms of performance Vs time to prepare.</a:t>
            </a:r>
          </a:p>
          <a:p>
            <a:pPr>
              <a:buNone/>
            </a:pPr>
            <a:r>
              <a:rPr lang="en-IN" sz="2800" dirty="0" smtClean="0"/>
              <a:t>4. Many models run into memory or computational limits when working with large data sets (both in volume and breadth). </a:t>
            </a:r>
          </a:p>
          <a:p>
            <a:pPr>
              <a:buNone/>
            </a:pPr>
            <a:r>
              <a:rPr lang="en-IN" sz="2800" dirty="0" smtClean="0"/>
              <a:t>5. Can handle complex data patterns easily than a fully loaded single model.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667000" y="6248400"/>
            <a:ext cx="3352800" cy="473075"/>
          </a:xfrm>
        </p:spPr>
        <p:txBody>
          <a:bodyPr/>
          <a:lstStyle/>
          <a:p>
            <a:r>
              <a:rPr lang="en-US" sz="1800" dirty="0" err="1" smtClean="0"/>
              <a:t>Y.Lakshmi</a:t>
            </a:r>
            <a:r>
              <a:rPr lang="en-US" sz="1800" dirty="0" smtClean="0"/>
              <a:t> Prasad 08978784848</a:t>
            </a:r>
            <a:endParaRPr lang="en-US" sz="1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04800" y="164638"/>
            <a:ext cx="8305800" cy="749762"/>
          </a:xfrm>
        </p:spPr>
        <p:txBody>
          <a:bodyPr/>
          <a:lstStyle/>
          <a:p>
            <a:pPr algn="l"/>
            <a:r>
              <a:rPr lang="en-US" altLang="ko-KR" dirty="0"/>
              <a:t>Ensemble Process</a:t>
            </a:r>
            <a:endParaRPr lang="ko-KR" altLang="en-US" dirty="0"/>
          </a:p>
        </p:txBody>
      </p:sp>
      <p:sp>
        <p:nvSpPr>
          <p:cNvPr id="6" name="Freeform 5"/>
          <p:cNvSpPr/>
          <p:nvPr/>
        </p:nvSpPr>
        <p:spPr>
          <a:xfrm>
            <a:off x="3276600" y="685800"/>
            <a:ext cx="1600200" cy="1447800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7" name="Freeform 6"/>
          <p:cNvSpPr/>
          <p:nvPr/>
        </p:nvSpPr>
        <p:spPr>
          <a:xfrm rot="2160000">
            <a:off x="5668400" y="1406691"/>
            <a:ext cx="264268" cy="445861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82778" rIns="98127" bIns="82777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8" name="Freeform 7"/>
          <p:cNvSpPr/>
          <p:nvPr/>
        </p:nvSpPr>
        <p:spPr>
          <a:xfrm>
            <a:off x="5791200" y="2286000"/>
            <a:ext cx="1439408" cy="1647522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9" name="Freeform 8"/>
          <p:cNvSpPr/>
          <p:nvPr/>
        </p:nvSpPr>
        <p:spPr>
          <a:xfrm rot="17280000">
            <a:off x="6895279" y="3938224"/>
            <a:ext cx="352357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7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0" name="Freeform 9"/>
          <p:cNvSpPr/>
          <p:nvPr/>
        </p:nvSpPr>
        <p:spPr>
          <a:xfrm>
            <a:off x="5334000" y="4724400"/>
            <a:ext cx="1823465" cy="1587621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1" name="Freeform 10"/>
          <p:cNvSpPr/>
          <p:nvPr/>
        </p:nvSpPr>
        <p:spPr>
          <a:xfrm>
            <a:off x="4419600" y="5715000"/>
            <a:ext cx="264269" cy="445863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9" rIns="1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2" name="Freeform 11"/>
          <p:cNvSpPr/>
          <p:nvPr/>
        </p:nvSpPr>
        <p:spPr>
          <a:xfrm>
            <a:off x="2286000" y="4800600"/>
            <a:ext cx="1640314" cy="1321069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3" name="Freeform 12"/>
          <p:cNvSpPr/>
          <p:nvPr/>
        </p:nvSpPr>
        <p:spPr>
          <a:xfrm rot="4320000">
            <a:off x="1942279" y="4014425"/>
            <a:ext cx="352359" cy="334397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327092" y="331113"/>
                </a:moveTo>
                <a:lnTo>
                  <a:pt x="163546" y="331113"/>
                </a:lnTo>
                <a:lnTo>
                  <a:pt x="163546" y="413891"/>
                </a:lnTo>
                <a:lnTo>
                  <a:pt x="0" y="206945"/>
                </a:lnTo>
                <a:lnTo>
                  <a:pt x="163546" y="0"/>
                </a:lnTo>
                <a:lnTo>
                  <a:pt x="163546" y="82778"/>
                </a:lnTo>
                <a:lnTo>
                  <a:pt x="327092" y="82778"/>
                </a:lnTo>
                <a:lnTo>
                  <a:pt x="327092" y="33111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8128" tIns="82778" rIns="0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4" name="Freeform 13"/>
          <p:cNvSpPr/>
          <p:nvPr/>
        </p:nvSpPr>
        <p:spPr>
          <a:xfrm>
            <a:off x="1371600" y="2209800"/>
            <a:ext cx="1752600" cy="1524000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1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5" name="Freeform 14"/>
          <p:cNvSpPr/>
          <p:nvPr/>
        </p:nvSpPr>
        <p:spPr>
          <a:xfrm rot="19440000">
            <a:off x="2929147" y="2010202"/>
            <a:ext cx="441681" cy="257661"/>
          </a:xfrm>
          <a:custGeom>
            <a:avLst/>
            <a:gdLst>
              <a:gd name="connsiteX0" fmla="*/ 0 w 327092"/>
              <a:gd name="connsiteY0" fmla="*/ 82778 h 413891"/>
              <a:gd name="connsiteX1" fmla="*/ 163546 w 327092"/>
              <a:gd name="connsiteY1" fmla="*/ 82778 h 413891"/>
              <a:gd name="connsiteX2" fmla="*/ 163546 w 327092"/>
              <a:gd name="connsiteY2" fmla="*/ 0 h 413891"/>
              <a:gd name="connsiteX3" fmla="*/ 327092 w 327092"/>
              <a:gd name="connsiteY3" fmla="*/ 206946 h 413891"/>
              <a:gd name="connsiteX4" fmla="*/ 163546 w 327092"/>
              <a:gd name="connsiteY4" fmla="*/ 413891 h 413891"/>
              <a:gd name="connsiteX5" fmla="*/ 163546 w 327092"/>
              <a:gd name="connsiteY5" fmla="*/ 331113 h 413891"/>
              <a:gd name="connsiteX6" fmla="*/ 0 w 327092"/>
              <a:gd name="connsiteY6" fmla="*/ 331113 h 413891"/>
              <a:gd name="connsiteX7" fmla="*/ 0 w 327092"/>
              <a:gd name="connsiteY7" fmla="*/ 82778 h 413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7092" h="413891">
                <a:moveTo>
                  <a:pt x="0" y="82778"/>
                </a:moveTo>
                <a:lnTo>
                  <a:pt x="163546" y="82778"/>
                </a:lnTo>
                <a:lnTo>
                  <a:pt x="163546" y="0"/>
                </a:lnTo>
                <a:lnTo>
                  <a:pt x="327092" y="206946"/>
                </a:lnTo>
                <a:lnTo>
                  <a:pt x="163546" y="413891"/>
                </a:lnTo>
                <a:lnTo>
                  <a:pt x="163546" y="331113"/>
                </a:lnTo>
                <a:lnTo>
                  <a:pt x="0" y="331113"/>
                </a:lnTo>
                <a:lnTo>
                  <a:pt x="0" y="8277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-1" tIns="82777" rIns="98128" bIns="82778" numCol="1" spcCol="1270" anchor="ctr" anchorCtr="0">
            <a:noAutofit/>
          </a:bodyPr>
          <a:lstStyle/>
          <a:p>
            <a:pPr lvl="0" algn="ctr" defTabSz="5334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1200" kern="1200"/>
          </a:p>
        </p:txBody>
      </p:sp>
      <p:sp>
        <p:nvSpPr>
          <p:cNvPr id="17" name="Freeform 16"/>
          <p:cNvSpPr/>
          <p:nvPr/>
        </p:nvSpPr>
        <p:spPr>
          <a:xfrm>
            <a:off x="3733800" y="2514600"/>
            <a:ext cx="1447800" cy="1752600"/>
          </a:xfrm>
          <a:custGeom>
            <a:avLst/>
            <a:gdLst>
              <a:gd name="connsiteX0" fmla="*/ 0 w 1226343"/>
              <a:gd name="connsiteY0" fmla="*/ 613172 h 1226343"/>
              <a:gd name="connsiteX1" fmla="*/ 613172 w 1226343"/>
              <a:gd name="connsiteY1" fmla="*/ 0 h 1226343"/>
              <a:gd name="connsiteX2" fmla="*/ 1226344 w 1226343"/>
              <a:gd name="connsiteY2" fmla="*/ 613172 h 1226343"/>
              <a:gd name="connsiteX3" fmla="*/ 613172 w 1226343"/>
              <a:gd name="connsiteY3" fmla="*/ 1226344 h 1226343"/>
              <a:gd name="connsiteX4" fmla="*/ 0 w 1226343"/>
              <a:gd name="connsiteY4" fmla="*/ 613172 h 122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6343" h="1226343">
                <a:moveTo>
                  <a:pt x="0" y="613172"/>
                </a:moveTo>
                <a:cubicBezTo>
                  <a:pt x="0" y="274526"/>
                  <a:pt x="274526" y="0"/>
                  <a:pt x="613172" y="0"/>
                </a:cubicBezTo>
                <a:cubicBezTo>
                  <a:pt x="951818" y="0"/>
                  <a:pt x="1226344" y="274526"/>
                  <a:pt x="1226344" y="613172"/>
                </a:cubicBezTo>
                <a:cubicBezTo>
                  <a:pt x="1226344" y="951818"/>
                  <a:pt x="951818" y="1226344"/>
                  <a:pt x="613172" y="1226344"/>
                </a:cubicBezTo>
                <a:cubicBezTo>
                  <a:pt x="274526" y="1226344"/>
                  <a:pt x="0" y="951818"/>
                  <a:pt x="0" y="613172"/>
                </a:cubicBez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17694" tIns="217694" rIns="217694" bIns="217694" numCol="1" spcCol="1270" anchor="ctr" anchorCtr="0">
            <a:noAutofit/>
          </a:bodyPr>
          <a:lstStyle/>
          <a:p>
            <a:pPr lvl="0" algn="ctr" defTabSz="13335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ko-KR" altLang="en-US" sz="3000" kern="1200"/>
          </a:p>
        </p:txBody>
      </p:sp>
      <p:sp>
        <p:nvSpPr>
          <p:cNvPr id="18" name="Rectangle 9"/>
          <p:cNvSpPr/>
          <p:nvPr/>
        </p:nvSpPr>
        <p:spPr>
          <a:xfrm flipH="1">
            <a:off x="2133600" y="2819400"/>
            <a:ext cx="322655" cy="40271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16"/>
          <p:cNvSpPr/>
          <p:nvPr/>
        </p:nvSpPr>
        <p:spPr>
          <a:xfrm rot="18900000" flipH="1">
            <a:off x="6114394" y="5182452"/>
            <a:ext cx="244448" cy="584332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Parallelogram 15"/>
          <p:cNvSpPr/>
          <p:nvPr/>
        </p:nvSpPr>
        <p:spPr>
          <a:xfrm rot="5400000" flipH="1">
            <a:off x="3917901" y="1187498"/>
            <a:ext cx="473004" cy="384007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Round Same Side Corner Rectangle 6"/>
          <p:cNvSpPr>
            <a:spLocks noChangeAspect="1"/>
          </p:cNvSpPr>
          <p:nvPr/>
        </p:nvSpPr>
        <p:spPr>
          <a:xfrm rot="18900000" flipH="1">
            <a:off x="3010213" y="5134618"/>
            <a:ext cx="109444" cy="585033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6324600" y="2819400"/>
            <a:ext cx="405329" cy="54495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3" name="Group 22"/>
          <p:cNvGrpSpPr/>
          <p:nvPr/>
        </p:nvGrpSpPr>
        <p:grpSpPr>
          <a:xfrm>
            <a:off x="228600" y="1447800"/>
            <a:ext cx="2971800" cy="1848883"/>
            <a:chOff x="591825" y="2400948"/>
            <a:chExt cx="2634387" cy="1386662"/>
          </a:xfrm>
        </p:grpSpPr>
        <p:sp>
          <p:nvSpPr>
            <p:cNvPr id="24" name="TextBox 23"/>
            <p:cNvSpPr txBox="1"/>
            <p:nvPr/>
          </p:nvSpPr>
          <p:spPr>
            <a:xfrm>
              <a:off x="803641" y="3579861"/>
              <a:ext cx="2059658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91825" y="2400948"/>
              <a:ext cx="2634387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rgbClr val="00B0F0"/>
                  </a:solidFill>
                  <a:cs typeface="Arial" pitchFamily="34" charset="0"/>
                </a:rPr>
                <a:t>5. Aggregation</a:t>
              </a:r>
              <a:endParaRPr lang="ko-KR" altLang="en-US" sz="28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4800600" y="609600"/>
            <a:ext cx="403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solidFill>
                  <a:srgbClr val="00B0F0"/>
                </a:solidFill>
                <a:cs typeface="Arial" pitchFamily="34" charset="0"/>
              </a:rPr>
              <a:t>1. Selecting </a:t>
            </a:r>
            <a:r>
              <a:rPr lang="en-US" altLang="ko-KR" sz="2800" b="1" dirty="0">
                <a:solidFill>
                  <a:srgbClr val="00B0F0"/>
                </a:solidFill>
                <a:cs typeface="Arial" pitchFamily="34" charset="0"/>
              </a:rPr>
              <a:t>the Dataset</a:t>
            </a:r>
            <a:endParaRPr lang="ko-KR" altLang="en-US" sz="2800" b="1" dirty="0">
              <a:solidFill>
                <a:srgbClr val="00B0F0"/>
              </a:solidFill>
              <a:cs typeface="Arial" pitchFamily="34" charset="0"/>
            </a:endParaRPr>
          </a:p>
        </p:txBody>
      </p:sp>
      <p:grpSp>
        <p:nvGrpSpPr>
          <p:cNvPr id="4" name="Group 28"/>
          <p:cNvGrpSpPr/>
          <p:nvPr/>
        </p:nvGrpSpPr>
        <p:grpSpPr>
          <a:xfrm>
            <a:off x="4953000" y="1828802"/>
            <a:ext cx="4806158" cy="1038999"/>
            <a:chOff x="38554" y="3526256"/>
            <a:chExt cx="3016014" cy="557062"/>
          </a:xfrm>
        </p:grpSpPr>
        <p:sp>
          <p:nvSpPr>
            <p:cNvPr id="30" name="TextBox 29"/>
            <p:cNvSpPr txBox="1"/>
            <p:nvPr/>
          </p:nvSpPr>
          <p:spPr>
            <a:xfrm>
              <a:off x="994911" y="3934804"/>
              <a:ext cx="2059657" cy="148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8554" y="3526256"/>
              <a:ext cx="2490018" cy="2805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rgbClr val="00B0F0"/>
                  </a:solidFill>
                  <a:cs typeface="Arial" pitchFamily="34" charset="0"/>
                </a:rPr>
                <a:t>2. Generate </a:t>
              </a:r>
              <a:r>
                <a:rPr lang="en-US" altLang="ko-KR" sz="2800" b="1" dirty="0">
                  <a:solidFill>
                    <a:srgbClr val="00B0F0"/>
                  </a:solidFill>
                  <a:cs typeface="Arial" pitchFamily="34" charset="0"/>
                </a:rPr>
                <a:t>Samples</a:t>
              </a:r>
              <a:endParaRPr lang="ko-KR" altLang="en-US" sz="28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5" name="Group 31"/>
          <p:cNvGrpSpPr/>
          <p:nvPr/>
        </p:nvGrpSpPr>
        <p:grpSpPr>
          <a:xfrm>
            <a:off x="5334000" y="4267200"/>
            <a:ext cx="3810000" cy="1109765"/>
            <a:chOff x="330141" y="2955287"/>
            <a:chExt cx="3377418" cy="832324"/>
          </a:xfrm>
        </p:grpSpPr>
        <p:sp>
          <p:nvSpPr>
            <p:cNvPr id="33" name="TextBox 32"/>
            <p:cNvSpPr txBox="1"/>
            <p:nvPr/>
          </p:nvSpPr>
          <p:spPr>
            <a:xfrm>
              <a:off x="803640" y="3579862"/>
              <a:ext cx="2059657" cy="2077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30141" y="2955287"/>
              <a:ext cx="3377418" cy="3924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 smtClean="0">
                  <a:solidFill>
                    <a:srgbClr val="00B0F0"/>
                  </a:solidFill>
                  <a:cs typeface="Arial" pitchFamily="34" charset="0"/>
                </a:rPr>
                <a:t>3. Applying </a:t>
              </a:r>
              <a:r>
                <a:rPr lang="en-US" altLang="ko-KR" sz="2800" b="1" dirty="0">
                  <a:solidFill>
                    <a:srgbClr val="00B0F0"/>
                  </a:solidFill>
                  <a:cs typeface="Arial" pitchFamily="34" charset="0"/>
                </a:rPr>
                <a:t>Learners</a:t>
              </a:r>
              <a:endParaRPr lang="ko-KR" altLang="en-US" sz="28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34"/>
          <p:cNvGrpSpPr/>
          <p:nvPr/>
        </p:nvGrpSpPr>
        <p:grpSpPr>
          <a:xfrm>
            <a:off x="304801" y="4419601"/>
            <a:ext cx="4953000" cy="470536"/>
            <a:chOff x="748263" y="3480363"/>
            <a:chExt cx="3599547" cy="241906"/>
          </a:xfrm>
        </p:grpSpPr>
        <p:sp>
          <p:nvSpPr>
            <p:cNvPr id="36" name="TextBox 35"/>
            <p:cNvSpPr txBox="1"/>
            <p:nvPr/>
          </p:nvSpPr>
          <p:spPr>
            <a:xfrm>
              <a:off x="803640" y="3579862"/>
              <a:ext cx="2059657" cy="142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748263" y="3480363"/>
              <a:ext cx="3599547" cy="237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 smtClean="0">
                  <a:solidFill>
                    <a:srgbClr val="00B0F0"/>
                  </a:solidFill>
                  <a:cs typeface="Arial" pitchFamily="34" charset="0"/>
                </a:rPr>
                <a:t>4. Generating </a:t>
              </a:r>
              <a:r>
                <a:rPr lang="en-US" altLang="ko-KR" sz="2400" b="1" dirty="0">
                  <a:solidFill>
                    <a:srgbClr val="00B0F0"/>
                  </a:solidFill>
                  <a:cs typeface="Arial" pitchFamily="34" charset="0"/>
                </a:rPr>
                <a:t>Multiple Models</a:t>
              </a:r>
              <a:endParaRPr lang="ko-KR" altLang="en-US" sz="2400" b="1" dirty="0">
                <a:solidFill>
                  <a:srgbClr val="00B0F0"/>
                </a:solidFill>
                <a:cs typeface="Arial" pitchFamily="34" charset="0"/>
              </a:endParaRPr>
            </a:p>
          </p:txBody>
        </p:sp>
      </p:grpSp>
      <p:sp>
        <p:nvSpPr>
          <p:cNvPr id="38" name="Block Arc 14"/>
          <p:cNvSpPr/>
          <p:nvPr/>
        </p:nvSpPr>
        <p:spPr>
          <a:xfrm rot="16200000">
            <a:off x="4104688" y="3210512"/>
            <a:ext cx="691860" cy="51923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90588123-10AA-D044-A9DB-FA812D7DBD64}"/>
              </a:ext>
            </a:extLst>
          </p:cNvPr>
          <p:cNvSpPr txBox="1"/>
          <p:nvPr/>
        </p:nvSpPr>
        <p:spPr>
          <a:xfrm>
            <a:off x="8357964" y="6599271"/>
            <a:ext cx="787395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>
                <a:solidFill>
                  <a:schemeClr val="bg1"/>
                </a:solidFill>
              </a:rPr>
              <a:t>Image Source: Google</a:t>
            </a:r>
          </a:p>
        </p:txBody>
      </p:sp>
    </p:spTree>
    <p:extLst>
      <p:ext uri="{BB962C8B-B14F-4D97-AF65-F5344CB8AC3E}">
        <p14:creationId xmlns:p14="http://schemas.microsoft.com/office/powerpoint/2010/main" xmlns="" val="276553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Ensemble Process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90600"/>
            <a:ext cx="8458200" cy="5334000"/>
          </a:xfrm>
        </p:spPr>
        <p:txBody>
          <a:bodyPr/>
          <a:lstStyle/>
          <a:p>
            <a:pPr marL="171450" indent="-171450" algn="just">
              <a:buNone/>
            </a:pPr>
            <a:r>
              <a:rPr lang="en-US" altLang="ko-KR" sz="2800" dirty="0" smtClean="0">
                <a:cs typeface="Arial" pitchFamily="34" charset="0"/>
              </a:rPr>
              <a:t>1.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Taking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“D”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Dataset</a:t>
            </a:r>
            <a:endParaRPr lang="ko-KR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None/>
            </a:pPr>
            <a:r>
              <a:rPr lang="en-US" altLang="ko-KR" sz="2800" dirty="0" smtClean="0">
                <a:cs typeface="Arial" pitchFamily="34" charset="0"/>
              </a:rPr>
              <a:t>2.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Here, we will generate multiple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samples (“M”)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from the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“D”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Dataset. The sampling will be done by Replacement. This is called Bootstrap Sampling.</a:t>
            </a:r>
          </a:p>
          <a:p>
            <a:pPr>
              <a:buNone/>
            </a:pP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3. Once the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“M”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samples are generated. The learners are applied to train the classifier.</a:t>
            </a:r>
            <a:endParaRPr lang="ko-KR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None/>
            </a:pPr>
            <a:r>
              <a:rPr lang="en-IN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4.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The learners on </a:t>
            </a:r>
            <a:r>
              <a:rPr lang="ko-KR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”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M”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samples would generate multiple models with different Accuracy Levels</a:t>
            </a:r>
            <a:endParaRPr lang="ko-KR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None/>
            </a:pPr>
            <a:r>
              <a:rPr lang="en-IN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5. 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We will combine those models to improve the overall Accuracy. In classification,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Voting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is used &amp; in Regression Models, we use </a:t>
            </a:r>
            <a:r>
              <a:rPr lang="en-US" altLang="ko-KR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Average</a:t>
            </a:r>
            <a:r>
              <a:rPr lang="en-US" altLang="ko-KR" sz="28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    </a:t>
            </a:r>
            <a:endParaRPr lang="ko-KR" altLang="en-US" sz="2800" dirty="0" smtClean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>
              <a:buNone/>
            </a:pP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951783" y="2877066"/>
            <a:ext cx="3948275" cy="1727730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1738991" y="3048695"/>
            <a:ext cx="1621447" cy="1296401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04800" y="152400"/>
            <a:ext cx="7542212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to find the right model?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14627" y="1715116"/>
            <a:ext cx="1866186" cy="856543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Algorithm &amp; 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Complexity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6" name="Straight Arrow Connector 5"/>
          <p:cNvCxnSpPr>
            <a:stCxn id="5" idx="2"/>
            <a:endCxn id="26" idx="0"/>
          </p:cNvCxnSpPr>
          <p:nvPr/>
        </p:nvCxnSpPr>
        <p:spPr>
          <a:xfrm>
            <a:off x="2547720" y="2571659"/>
            <a:ext cx="1995" cy="477036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2273143" y="3537232"/>
            <a:ext cx="263137" cy="286047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72235" y="4711239"/>
            <a:ext cx="2464953" cy="1015663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Training Parameters &amp; </a:t>
            </a:r>
          </a:p>
          <a:p>
            <a:pPr algn="ctr"/>
            <a:r>
              <a:rPr lang="en-US" sz="2000" dirty="0" smtClean="0">
                <a:solidFill>
                  <a:schemeClr val="tx1"/>
                </a:solidFill>
              </a:rPr>
              <a:t>Initialization</a:t>
            </a:r>
            <a:endParaRPr lang="en-US" sz="20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8" idx="0"/>
            <a:endCxn id="7" idx="4"/>
          </p:cNvCxnSpPr>
          <p:nvPr/>
        </p:nvCxnSpPr>
        <p:spPr>
          <a:xfrm flipV="1">
            <a:off x="2404712" y="3823279"/>
            <a:ext cx="0" cy="887960"/>
          </a:xfrm>
          <a:prstGeom prst="straightConnector1">
            <a:avLst/>
          </a:prstGeom>
          <a:ln>
            <a:headEnd type="none"/>
            <a:tailEnd type="triangle" w="lg" len="lg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371656" y="1790299"/>
            <a:ext cx="1981133" cy="707886"/>
          </a:xfrm>
          <a:prstGeom prst="rect">
            <a:avLst/>
          </a:prstGeom>
          <a:ln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Universe of all mappings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30" name="Straight Arrow Connector 29"/>
          <p:cNvCxnSpPr>
            <a:stCxn id="28" idx="2"/>
            <a:endCxn id="4" idx="7"/>
          </p:cNvCxnSpPr>
          <p:nvPr/>
        </p:nvCxnSpPr>
        <p:spPr>
          <a:xfrm flipH="1">
            <a:off x="4321847" y="2498185"/>
            <a:ext cx="1040376" cy="631901"/>
          </a:xfrm>
          <a:prstGeom prst="straightConnector1">
            <a:avLst/>
          </a:prstGeom>
          <a:ln>
            <a:solidFill>
              <a:srgbClr val="333333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935392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6" grpId="0" animBg="1"/>
      <p:bldP spid="5" grpId="0" animBg="1"/>
      <p:bldP spid="7" grpId="0" animBg="1"/>
      <p:bldP spid="8" grpId="0" animBg="1"/>
      <p:bldP spid="2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7769202" cy="762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5123329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1. Choosing the right modeling ALGORITHM</a:t>
            </a:r>
            <a:r>
              <a:rPr lang="en-US" b="1" dirty="0" smtClean="0">
                <a:solidFill>
                  <a:srgbClr val="FF0000"/>
                </a:solidFill>
              </a:rPr>
              <a:t>.</a:t>
            </a:r>
          </a:p>
          <a:p>
            <a:pPr>
              <a:buNone/>
            </a:pPr>
            <a:r>
              <a:rPr lang="en-US" dirty="0" smtClean="0"/>
              <a:t>2. Choosing the right COMPLEXITY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of the modeling technique.</a:t>
            </a:r>
          </a:p>
          <a:p>
            <a:pPr>
              <a:buNone/>
            </a:pPr>
            <a:r>
              <a:rPr lang="en-US" dirty="0" smtClean="0"/>
              <a:t>3. Choosing the right training HYPERPARAMETERS to train the model.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2615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7786710" cy="623814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With Same Algorithm &amp; Complexity</a:t>
            </a:r>
            <a:endParaRPr lang="en-US" sz="4000" dirty="0"/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3352800" y="1066800"/>
            <a:ext cx="5576918" cy="5105400"/>
          </a:xfrm>
        </p:spPr>
        <p:txBody>
          <a:bodyPr/>
          <a:lstStyle/>
          <a:p>
            <a:r>
              <a:rPr lang="en-US" dirty="0" smtClean="0"/>
              <a:t>Which is the “BEST” model?</a:t>
            </a:r>
          </a:p>
          <a:p>
            <a:r>
              <a:rPr lang="en-US" dirty="0" smtClean="0"/>
              <a:t>Is RANDOM model ok?</a:t>
            </a:r>
          </a:p>
          <a:p>
            <a:r>
              <a:rPr lang="en-US" dirty="0" smtClean="0"/>
              <a:t>Can we build an </a:t>
            </a:r>
            <a:r>
              <a:rPr lang="en-US" b="1" dirty="0" smtClean="0"/>
              <a:t>AVERAGE</a:t>
            </a:r>
            <a:r>
              <a:rPr lang="en-US" dirty="0" smtClean="0"/>
              <a:t> model?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MODEL AVERAGING</a:t>
            </a:r>
          </a:p>
          <a:p>
            <a:r>
              <a:rPr lang="en-US" dirty="0" smtClean="0"/>
              <a:t>Train SEVERAL Models</a:t>
            </a:r>
          </a:p>
          <a:p>
            <a:r>
              <a:rPr lang="en-US" dirty="0" smtClean="0"/>
              <a:t>Take their AVERAGE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10394" y="3098578"/>
            <a:ext cx="2717085" cy="2858048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903807" y="3839117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365107" y="37412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1361760" y="42483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903807" y="4400756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1211954" y="4625463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673254" y="4527602"/>
            <a:ext cx="155747" cy="195722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669907" y="5034702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1211954" y="5187102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894193" y="3643395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2355493" y="35455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/>
          <p:cNvSpPr/>
          <p:nvPr/>
        </p:nvSpPr>
        <p:spPr>
          <a:xfrm>
            <a:off x="2352146" y="40526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1894193" y="420503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2046593" y="4821185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2507893" y="47233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504546" y="52304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2046593" y="5382824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/>
          <p:cNvSpPr/>
          <p:nvPr/>
        </p:nvSpPr>
        <p:spPr>
          <a:xfrm>
            <a:off x="2202340" y="4476467"/>
            <a:ext cx="155747" cy="195722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28901" y="1454785"/>
            <a:ext cx="1866186" cy="856543"/>
          </a:xfrm>
          <a:prstGeom prst="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Algorithm &amp; </a:t>
            </a:r>
          </a:p>
          <a:p>
            <a:pPr algn="ctr"/>
            <a:r>
              <a:rPr lang="en-US" sz="2000" dirty="0" smtClean="0">
                <a:solidFill>
                  <a:srgbClr val="000000"/>
                </a:solidFill>
              </a:rPr>
              <a:t>Complexity</a:t>
            </a:r>
            <a:endParaRPr lang="en-US" sz="20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>
            <a:stCxn id="23" idx="2"/>
            <a:endCxn id="5" idx="0"/>
          </p:cNvCxnSpPr>
          <p:nvPr/>
        </p:nvCxnSpPr>
        <p:spPr>
          <a:xfrm>
            <a:off x="1861994" y="2311328"/>
            <a:ext cx="6943" cy="787250"/>
          </a:xfrm>
          <a:prstGeom prst="straightConnector1">
            <a:avLst/>
          </a:prstGeom>
          <a:ln>
            <a:solidFill>
              <a:srgbClr val="61674F"/>
            </a:solidFill>
            <a:headEnd type="none"/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31703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52400"/>
            <a:ext cx="7971789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Model everywhere…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86800" cy="4191000"/>
          </a:xfrm>
        </p:spPr>
        <p:txBody>
          <a:bodyPr>
            <a:normAutofit/>
          </a:bodyPr>
          <a:lstStyle/>
          <a:p>
            <a:r>
              <a:rPr lang="en-US" b="1" dirty="0" smtClean="0"/>
              <a:t>Unsupervised</a:t>
            </a:r>
            <a:r>
              <a:rPr lang="en-US" dirty="0"/>
              <a:t> </a:t>
            </a:r>
            <a:r>
              <a:rPr lang="en-US" dirty="0" smtClean="0"/>
              <a:t>– projection, grouping, density estimation</a:t>
            </a:r>
          </a:p>
          <a:p>
            <a:pPr lvl="1"/>
            <a:r>
              <a:rPr lang="en-US" dirty="0" smtClean="0"/>
              <a:t>PCA, K-Means, KDE</a:t>
            </a:r>
          </a:p>
          <a:p>
            <a:r>
              <a:rPr lang="en-US" b="1" dirty="0" smtClean="0"/>
              <a:t>Supervised</a:t>
            </a:r>
            <a:r>
              <a:rPr lang="en-US" dirty="0" smtClean="0"/>
              <a:t> – Classification</a:t>
            </a:r>
          </a:p>
          <a:p>
            <a:pPr lvl="1"/>
            <a:r>
              <a:rPr lang="en-US" dirty="0" smtClean="0"/>
              <a:t>Logistic, Neural Networks, SVM</a:t>
            </a:r>
          </a:p>
          <a:p>
            <a:pPr lvl="1"/>
            <a:r>
              <a:rPr lang="en-US" dirty="0" smtClean="0"/>
              <a:t>Decision Trees, K-Nearest Neighbor</a:t>
            </a:r>
          </a:p>
          <a:p>
            <a:pPr lvl="1"/>
            <a:r>
              <a:rPr lang="en-US" dirty="0" smtClean="0"/>
              <a:t>Bayesian Classifiers –Naïve Bayes</a:t>
            </a:r>
          </a:p>
          <a:p>
            <a:r>
              <a:rPr lang="en-US" b="1" dirty="0" smtClean="0"/>
              <a:t>Supervised</a:t>
            </a:r>
            <a:r>
              <a:rPr lang="en-US" dirty="0" smtClean="0"/>
              <a:t> – Regression</a:t>
            </a:r>
          </a:p>
          <a:p>
            <a:pPr lvl="1"/>
            <a:r>
              <a:rPr lang="en-US" dirty="0" smtClean="0"/>
              <a:t>Linear Regression, Polynomial Regression, etc.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33400" y="4876800"/>
            <a:ext cx="7761125" cy="1330679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How to </a:t>
            </a:r>
            <a:r>
              <a:rPr lang="en-US" sz="2800" b="1" dirty="0" smtClean="0">
                <a:solidFill>
                  <a:schemeClr val="tx1"/>
                </a:solidFill>
              </a:rPr>
              <a:t>Handle Increasing Complexity </a:t>
            </a:r>
            <a:r>
              <a:rPr lang="en-US" sz="2800" dirty="0" smtClean="0">
                <a:solidFill>
                  <a:schemeClr val="tx1"/>
                </a:solidFill>
              </a:rPr>
              <a:t>of Decision Boundaries?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7027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7999413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Ensemble by Training Sample</a:t>
            </a:r>
            <a:endParaRPr lang="en-US" dirty="0"/>
          </a:p>
        </p:txBody>
      </p:sp>
      <p:pic>
        <p:nvPicPr>
          <p:cNvPr id="5" name="Picture 4" descr="Screen Shot 2014-10-28 at 8.57.06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743"/>
          <a:stretch/>
        </p:blipFill>
        <p:spPr>
          <a:xfrm>
            <a:off x="5993580" y="1239091"/>
            <a:ext cx="2920233" cy="2456649"/>
          </a:xfrm>
          <a:prstGeom prst="rect">
            <a:avLst/>
          </a:prstGeom>
        </p:spPr>
      </p:pic>
      <p:pic>
        <p:nvPicPr>
          <p:cNvPr id="6" name="Picture 5" descr="Screen Shot 2014-10-28 at 8.56.56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913" y="1290352"/>
            <a:ext cx="2924536" cy="2405388"/>
          </a:xfrm>
          <a:prstGeom prst="rect">
            <a:avLst/>
          </a:prstGeom>
        </p:spPr>
      </p:pic>
      <p:pic>
        <p:nvPicPr>
          <p:cNvPr id="7" name="Picture 6" descr="Screen Shot 2014-10-28 at 8.56.48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85" y="1353351"/>
            <a:ext cx="2798825" cy="2456649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2136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Ensemble by Training Sample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577356" y="1143000"/>
            <a:ext cx="8109444" cy="52827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304800" y="2971800"/>
            <a:ext cx="28956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dirty="0" smtClean="0"/>
              <a:t>In the final stage of voting, we essentially have a combined surface resulting from individual surfaces</a:t>
            </a:r>
            <a:endParaRPr lang="en-IN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EE1E81D1-F255-8949-9E17-A71FBE9993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" y="164638"/>
            <a:ext cx="7162800" cy="768085"/>
          </a:xfrm>
        </p:spPr>
        <p:txBody>
          <a:bodyPr/>
          <a:lstStyle/>
          <a:p>
            <a:pPr algn="l"/>
            <a:r>
              <a:rPr lang="en-US" dirty="0"/>
              <a:t>Industry Examples - Ensembles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ACDF9F8-6821-204B-AC69-B9C48187673A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3886200"/>
            <a:ext cx="2304256" cy="2016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73F6A1D-0772-8D42-9B1C-1A8EA54AA32F}"/>
              </a:ext>
            </a:extLst>
          </p:cNvPr>
          <p:cNvSpPr txBox="1"/>
          <p:nvPr/>
        </p:nvSpPr>
        <p:spPr>
          <a:xfrm>
            <a:off x="685800" y="6019800"/>
            <a:ext cx="29293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Face </a:t>
            </a:r>
            <a:r>
              <a:rPr lang="en-US" sz="2000" dirty="0"/>
              <a:t>Detection Problems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D5F84EB-0F08-8841-86FA-ACDEF7268167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" y="1371600"/>
            <a:ext cx="2330980" cy="2209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31E7EDE-8E95-8946-9EC8-D611FE63EDF2}"/>
              </a:ext>
            </a:extLst>
          </p:cNvPr>
          <p:cNvSpPr txBox="1"/>
          <p:nvPr/>
        </p:nvSpPr>
        <p:spPr>
          <a:xfrm>
            <a:off x="381000" y="990600"/>
            <a:ext cx="27456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Recommender Systems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15446A4-BECF-564B-806C-654A79A56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1371600"/>
            <a:ext cx="2234687" cy="21659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688D9C6-34A3-7040-A964-60533D912C12}"/>
              </a:ext>
            </a:extLst>
          </p:cNvPr>
          <p:cNvSpPr txBox="1"/>
          <p:nvPr/>
        </p:nvSpPr>
        <p:spPr>
          <a:xfrm>
            <a:off x="4495800" y="914400"/>
            <a:ext cx="22847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Malware Detection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807A1A0-DBEF-444F-BB30-73602F3FE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4038600"/>
            <a:ext cx="2853398" cy="16763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5ABEA5C2-562E-974D-BAE8-05D0B6A00E89}"/>
              </a:ext>
            </a:extLst>
          </p:cNvPr>
          <p:cNvSpPr txBox="1"/>
          <p:nvPr/>
        </p:nvSpPr>
        <p:spPr>
          <a:xfrm>
            <a:off x="4648200" y="5867400"/>
            <a:ext cx="28194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Fraud Detection</a:t>
            </a:r>
          </a:p>
        </p:txBody>
      </p:sp>
    </p:spTree>
    <p:extLst>
      <p:ext uri="{BB962C8B-B14F-4D97-AF65-F5344CB8AC3E}">
        <p14:creationId xmlns:p14="http://schemas.microsoft.com/office/powerpoint/2010/main" xmlns="" val="216103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09728" indent="0" algn="ctr">
              <a:buNone/>
            </a:pPr>
            <a:endParaRPr lang="en-US" sz="7200" dirty="0" smtClean="0"/>
          </a:p>
          <a:p>
            <a:pPr marL="109728" indent="0" algn="ctr">
              <a:buNone/>
            </a:pPr>
            <a:r>
              <a:rPr lang="en-US" sz="7200" dirty="0" smtClean="0"/>
              <a:t>Questions?</a:t>
            </a:r>
            <a:endParaRPr lang="en-US" sz="7200" dirty="0"/>
          </a:p>
        </p:txBody>
      </p:sp>
    </p:spTree>
    <p:extLst>
      <p:ext uri="{BB962C8B-B14F-4D97-AF65-F5344CB8AC3E}">
        <p14:creationId xmlns="" xmlns:p14="http://schemas.microsoft.com/office/powerpoint/2010/main" val="2345595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7581953" cy="77628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1. Choose Complex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43000"/>
            <a:ext cx="8610600" cy="2057400"/>
          </a:xfrm>
        </p:spPr>
        <p:txBody>
          <a:bodyPr/>
          <a:lstStyle/>
          <a:p>
            <a:r>
              <a:rPr lang="en-US" dirty="0" smtClean="0"/>
              <a:t>Example: 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lang="en-US" dirty="0" smtClean="0"/>
              <a:t>Choose Polynomial vs. Linear</a:t>
            </a:r>
          </a:p>
          <a:p>
            <a:r>
              <a:rPr lang="en-US" dirty="0" smtClean="0"/>
              <a:t>Needs: More training data and More training time, </a:t>
            </a:r>
          </a:p>
          <a:p>
            <a:r>
              <a:rPr lang="en-US" dirty="0" smtClean="0"/>
              <a:t>Careful tuning of parameters – Bias/Variance Tradeoff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295400" y="3048000"/>
            <a:ext cx="6929349" cy="3452834"/>
            <a:chOff x="1059953" y="1528185"/>
            <a:chExt cx="6775071" cy="4471564"/>
          </a:xfrm>
        </p:grpSpPr>
        <p:cxnSp>
          <p:nvCxnSpPr>
            <p:cNvPr id="5" name="Straight Arrow Connector 4"/>
            <p:cNvCxnSpPr/>
            <p:nvPr/>
          </p:nvCxnSpPr>
          <p:spPr>
            <a:xfrm flipH="1" flipV="1">
              <a:off x="1495972" y="2367611"/>
              <a:ext cx="21525" cy="299179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/>
            <p:cNvCxnSpPr/>
            <p:nvPr/>
          </p:nvCxnSpPr>
          <p:spPr>
            <a:xfrm flipV="1">
              <a:off x="1517497" y="5359410"/>
              <a:ext cx="4111235" cy="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2518400" y="5520837"/>
              <a:ext cx="1808669" cy="4789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Model Complexity</a:t>
              </a:r>
              <a:endParaRPr lang="en-US" sz="1400" b="1" dirty="0"/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-70820" y="3722194"/>
              <a:ext cx="2572600" cy="311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/>
                <a:t>Model Accuracy</a:t>
              </a:r>
              <a:endParaRPr lang="en-US" sz="1400" b="1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1539023" y="2066279"/>
              <a:ext cx="3939036" cy="2819609"/>
            </a:xfrm>
            <a:custGeom>
              <a:avLst/>
              <a:gdLst>
                <a:gd name="connsiteX0" fmla="*/ 0 w 3939036"/>
                <a:gd name="connsiteY0" fmla="*/ 2819609 h 2819609"/>
                <a:gd name="connsiteX1" fmla="*/ 548882 w 3939036"/>
                <a:gd name="connsiteY1" fmla="*/ 2711990 h 2819609"/>
                <a:gd name="connsiteX2" fmla="*/ 548882 w 3939036"/>
                <a:gd name="connsiteY2" fmla="*/ 2711990 h 2819609"/>
                <a:gd name="connsiteX3" fmla="*/ 1345299 w 3939036"/>
                <a:gd name="connsiteY3" fmla="*/ 2432182 h 2819609"/>
                <a:gd name="connsiteX4" fmla="*/ 2034092 w 3939036"/>
                <a:gd name="connsiteY4" fmla="*/ 2001707 h 2819609"/>
                <a:gd name="connsiteX5" fmla="*/ 2679836 w 3939036"/>
                <a:gd name="connsiteY5" fmla="*/ 1485137 h 2819609"/>
                <a:gd name="connsiteX6" fmla="*/ 3217956 w 3939036"/>
                <a:gd name="connsiteY6" fmla="*/ 860949 h 2819609"/>
                <a:gd name="connsiteX7" fmla="*/ 3691501 w 3939036"/>
                <a:gd name="connsiteY7" fmla="*/ 355141 h 2819609"/>
                <a:gd name="connsiteX8" fmla="*/ 3939036 w 3939036"/>
                <a:gd name="connsiteY8" fmla="*/ 0 h 2819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9036" h="2819609">
                  <a:moveTo>
                    <a:pt x="0" y="2819609"/>
                  </a:moveTo>
                  <a:lnTo>
                    <a:pt x="548882" y="2711990"/>
                  </a:lnTo>
                  <a:lnTo>
                    <a:pt x="548882" y="2711990"/>
                  </a:lnTo>
                  <a:cubicBezTo>
                    <a:pt x="681618" y="2665355"/>
                    <a:pt x="1097764" y="2550562"/>
                    <a:pt x="1345299" y="2432182"/>
                  </a:cubicBezTo>
                  <a:cubicBezTo>
                    <a:pt x="1592834" y="2313802"/>
                    <a:pt x="1811669" y="2159548"/>
                    <a:pt x="2034092" y="2001707"/>
                  </a:cubicBezTo>
                  <a:cubicBezTo>
                    <a:pt x="2256515" y="1843866"/>
                    <a:pt x="2482525" y="1675263"/>
                    <a:pt x="2679836" y="1485137"/>
                  </a:cubicBezTo>
                  <a:cubicBezTo>
                    <a:pt x="2877147" y="1295011"/>
                    <a:pt x="3049345" y="1049282"/>
                    <a:pt x="3217956" y="860949"/>
                  </a:cubicBezTo>
                  <a:cubicBezTo>
                    <a:pt x="3386567" y="672616"/>
                    <a:pt x="3571321" y="498632"/>
                    <a:pt x="3691501" y="355141"/>
                  </a:cubicBezTo>
                  <a:cubicBezTo>
                    <a:pt x="3811681" y="211650"/>
                    <a:pt x="3939036" y="0"/>
                    <a:pt x="3939036" y="0"/>
                  </a:cubicBezTo>
                </a:path>
              </a:pathLst>
            </a:custGeom>
            <a:ln w="57150" cmpd="sng">
              <a:solidFill>
                <a:srgbClr val="3366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0" name="Freeform 9"/>
            <p:cNvSpPr/>
            <p:nvPr/>
          </p:nvSpPr>
          <p:spPr>
            <a:xfrm>
              <a:off x="1528260" y="3839558"/>
              <a:ext cx="3992849" cy="1229282"/>
            </a:xfrm>
            <a:custGeom>
              <a:avLst/>
              <a:gdLst>
                <a:gd name="connsiteX0" fmla="*/ 0 w 3992849"/>
                <a:gd name="connsiteY0" fmla="*/ 1229282 h 1229282"/>
                <a:gd name="connsiteX1" fmla="*/ 785655 w 3992849"/>
                <a:gd name="connsiteY1" fmla="*/ 1110901 h 1229282"/>
                <a:gd name="connsiteX2" fmla="*/ 1485211 w 3992849"/>
                <a:gd name="connsiteY2" fmla="*/ 798807 h 1229282"/>
                <a:gd name="connsiteX3" fmla="*/ 2087905 w 3992849"/>
                <a:gd name="connsiteY3" fmla="*/ 379094 h 1229282"/>
                <a:gd name="connsiteX4" fmla="*/ 2443064 w 3992849"/>
                <a:gd name="connsiteY4" fmla="*/ 23952 h 1229282"/>
                <a:gd name="connsiteX5" fmla="*/ 2819748 w 3992849"/>
                <a:gd name="connsiteY5" fmla="*/ 56238 h 1229282"/>
                <a:gd name="connsiteX6" fmla="*/ 3131857 w 3992849"/>
                <a:gd name="connsiteY6" fmla="*/ 249952 h 1229282"/>
                <a:gd name="connsiteX7" fmla="*/ 3497779 w 3992849"/>
                <a:gd name="connsiteY7" fmla="*/ 497475 h 1229282"/>
                <a:gd name="connsiteX8" fmla="*/ 3992849 w 3992849"/>
                <a:gd name="connsiteY8" fmla="*/ 809569 h 1229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2849" h="1229282">
                  <a:moveTo>
                    <a:pt x="0" y="1229282"/>
                  </a:moveTo>
                  <a:cubicBezTo>
                    <a:pt x="269060" y="1205964"/>
                    <a:pt x="538120" y="1182647"/>
                    <a:pt x="785655" y="1110901"/>
                  </a:cubicBezTo>
                  <a:cubicBezTo>
                    <a:pt x="1033190" y="1039155"/>
                    <a:pt x="1268169" y="920775"/>
                    <a:pt x="1485211" y="798807"/>
                  </a:cubicBezTo>
                  <a:cubicBezTo>
                    <a:pt x="1702253" y="676839"/>
                    <a:pt x="1928263" y="508236"/>
                    <a:pt x="2087905" y="379094"/>
                  </a:cubicBezTo>
                  <a:cubicBezTo>
                    <a:pt x="2247547" y="249952"/>
                    <a:pt x="2321090" y="77761"/>
                    <a:pt x="2443064" y="23952"/>
                  </a:cubicBezTo>
                  <a:cubicBezTo>
                    <a:pt x="2565038" y="-29857"/>
                    <a:pt x="2704949" y="18571"/>
                    <a:pt x="2819748" y="56238"/>
                  </a:cubicBezTo>
                  <a:cubicBezTo>
                    <a:pt x="2934547" y="93905"/>
                    <a:pt x="3018852" y="176412"/>
                    <a:pt x="3131857" y="249952"/>
                  </a:cubicBezTo>
                  <a:cubicBezTo>
                    <a:pt x="3244862" y="323491"/>
                    <a:pt x="3354280" y="404205"/>
                    <a:pt x="3497779" y="497475"/>
                  </a:cubicBezTo>
                  <a:cubicBezTo>
                    <a:pt x="3641278" y="590745"/>
                    <a:pt x="3992849" y="809569"/>
                    <a:pt x="3992849" y="809569"/>
                  </a:cubicBezTo>
                </a:path>
              </a:pathLst>
            </a:custGeom>
            <a:ln w="571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929177" y="1528185"/>
              <a:ext cx="2905847" cy="538094"/>
            </a:xfrm>
            <a:prstGeom prst="roundRect">
              <a:avLst/>
            </a:prstGeom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Training Set Accuracy</a:t>
              </a:r>
              <a:endParaRPr lang="en-US" sz="1400" b="1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609617" y="4645132"/>
              <a:ext cx="3196432" cy="538094"/>
            </a:xfrm>
            <a:prstGeom prst="roundRect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Validation Set Accuracy</a:t>
              </a:r>
              <a:endParaRPr lang="en-US" sz="1400" b="1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>
              <a:off x="3992849" y="2765800"/>
              <a:ext cx="21524" cy="2593610"/>
            </a:xfrm>
            <a:prstGeom prst="line">
              <a:avLst/>
            </a:prstGeom>
            <a:ln>
              <a:solidFill>
                <a:schemeClr val="tx2">
                  <a:lumMod val="90000"/>
                  <a:lumOff val="10000"/>
                </a:schemeClr>
              </a:solidFill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/>
            <p:cNvSpPr/>
            <p:nvPr/>
          </p:nvSpPr>
          <p:spPr>
            <a:xfrm>
              <a:off x="2211471" y="2066279"/>
              <a:ext cx="2170269" cy="687027"/>
            </a:xfrm>
            <a:prstGeom prst="round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smtClean="0"/>
                <a:t>Right Level of Model Complexity</a:t>
              </a:r>
              <a:endParaRPr lang="en-US" sz="1400" b="1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94539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7881991" cy="70008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2. Engineer Better Features</a:t>
            </a:r>
            <a:endParaRPr lang="en-US" dirty="0"/>
          </a:p>
        </p:txBody>
      </p:sp>
      <p:pic>
        <p:nvPicPr>
          <p:cNvPr id="4" name="Picture 3" descr="Picture 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066800"/>
            <a:ext cx="3903230" cy="3334490"/>
          </a:xfrm>
          <a:prstGeom prst="rect">
            <a:avLst/>
          </a:prstGeom>
        </p:spPr>
      </p:pic>
      <p:pic>
        <p:nvPicPr>
          <p:cNvPr id="5" name="Picture 4" descr="Picture 4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990600"/>
            <a:ext cx="4419600" cy="2896394"/>
          </a:xfrm>
          <a:prstGeom prst="rect">
            <a:avLst/>
          </a:prstGeom>
        </p:spPr>
      </p:pic>
      <p:grpSp>
        <p:nvGrpSpPr>
          <p:cNvPr id="3" name="Group 90"/>
          <p:cNvGrpSpPr/>
          <p:nvPr/>
        </p:nvGrpSpPr>
        <p:grpSpPr>
          <a:xfrm>
            <a:off x="838200" y="1600200"/>
            <a:ext cx="2209800" cy="2439194"/>
            <a:chOff x="914400" y="2743200"/>
            <a:chExt cx="2209800" cy="2439194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342900" y="3390900"/>
              <a:ext cx="2286000" cy="9906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6200000" flipV="1">
              <a:off x="647303" y="4000897"/>
              <a:ext cx="1829594" cy="5334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914400" y="4343400"/>
              <a:ext cx="2133600" cy="3810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1143000" y="3048000"/>
              <a:ext cx="1981200" cy="6858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5400000">
              <a:off x="1447403" y="4038997"/>
              <a:ext cx="1981994" cy="304800"/>
            </a:xfrm>
            <a:prstGeom prst="line">
              <a:avLst/>
            </a:prstGeom>
            <a:ln w="25400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11"/>
          <p:cNvGrpSpPr/>
          <p:nvPr/>
        </p:nvGrpSpPr>
        <p:grpSpPr>
          <a:xfrm>
            <a:off x="783653" y="4495800"/>
            <a:ext cx="3505200" cy="1776840"/>
            <a:chOff x="228600" y="4724400"/>
            <a:chExt cx="3505200" cy="1905001"/>
          </a:xfrm>
        </p:grpSpPr>
        <p:sp>
          <p:nvSpPr>
            <p:cNvPr id="13" name="Rectangle 12"/>
            <p:cNvSpPr/>
            <p:nvPr/>
          </p:nvSpPr>
          <p:spPr>
            <a:xfrm>
              <a:off x="981354" y="5410200"/>
              <a:ext cx="381000" cy="1219200"/>
            </a:xfrm>
            <a:prstGeom prst="rect">
              <a:avLst/>
            </a:prstGeom>
            <a:solidFill>
              <a:srgbClr val="C60202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5400000">
              <a:off x="1847849" y="5238751"/>
              <a:ext cx="1219201" cy="1562100"/>
            </a:xfrm>
            <a:prstGeom prst="triangle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8600" y="4724400"/>
              <a:ext cx="1133754" cy="584775"/>
            </a:xfrm>
            <a:prstGeom prst="rect">
              <a:avLst/>
            </a:prstGeom>
            <a:solidFill>
              <a:srgbClr val="C60202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Simple Features</a:t>
              </a:r>
              <a:endParaRPr lang="en-US" sz="1600" b="1" dirty="0">
                <a:solidFill>
                  <a:srgbClr val="FFFFFF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590800" y="4724400"/>
              <a:ext cx="1143000" cy="584775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Complex Model</a:t>
              </a:r>
              <a:endParaRPr lang="en-US" sz="1600" b="1" dirty="0">
                <a:solidFill>
                  <a:srgbClr val="FFFFFF"/>
                </a:solidFill>
              </a:endParaRPr>
            </a:p>
          </p:txBody>
        </p:sp>
        <p:cxnSp>
          <p:nvCxnSpPr>
            <p:cNvPr id="17" name="Straight Arrow Connector 16"/>
            <p:cNvCxnSpPr>
              <a:stCxn id="13" idx="3"/>
              <a:endCxn id="14" idx="3"/>
            </p:cNvCxnSpPr>
            <p:nvPr/>
          </p:nvCxnSpPr>
          <p:spPr>
            <a:xfrm>
              <a:off x="1362354" y="6019800"/>
              <a:ext cx="314046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7"/>
          <p:cNvGrpSpPr/>
          <p:nvPr/>
        </p:nvGrpSpPr>
        <p:grpSpPr>
          <a:xfrm>
            <a:off x="5304692" y="4356675"/>
            <a:ext cx="3505200" cy="1905000"/>
            <a:chOff x="4809846" y="4724400"/>
            <a:chExt cx="3505200" cy="1905000"/>
          </a:xfrm>
        </p:grpSpPr>
        <p:sp>
          <p:nvSpPr>
            <p:cNvPr id="19" name="Rectangle 18"/>
            <p:cNvSpPr/>
            <p:nvPr/>
          </p:nvSpPr>
          <p:spPr>
            <a:xfrm>
              <a:off x="5562600" y="5410200"/>
              <a:ext cx="1295400" cy="1219200"/>
            </a:xfrm>
            <a:prstGeom prst="rect">
              <a:avLst/>
            </a:prstGeom>
            <a:solidFill>
              <a:srgbClr val="C60202"/>
            </a:solidFill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/>
            <p:cNvSpPr/>
            <p:nvPr/>
          </p:nvSpPr>
          <p:spPr>
            <a:xfrm rot="5400000">
              <a:off x="6900724" y="5681520"/>
              <a:ext cx="1219197" cy="676554"/>
            </a:xfrm>
            <a:prstGeom prst="triangle">
              <a:avLst/>
            </a:prstGeom>
            <a:solidFill>
              <a:srgbClr val="000090"/>
            </a:solidFill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809846" y="4724400"/>
              <a:ext cx="1133754" cy="584775"/>
            </a:xfrm>
            <a:prstGeom prst="rect">
              <a:avLst/>
            </a:prstGeom>
            <a:solidFill>
              <a:srgbClr val="C60202"/>
            </a:solidFill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Complex</a:t>
              </a:r>
            </a:p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Features</a:t>
              </a:r>
              <a:endParaRPr lang="en-US" sz="1600" b="1" dirty="0">
                <a:solidFill>
                  <a:srgbClr val="FFFFFF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172046" y="4724400"/>
              <a:ext cx="1143000" cy="584776"/>
            </a:xfrm>
            <a:prstGeom prst="rect">
              <a:avLst/>
            </a:prstGeom>
            <a:solidFill>
              <a:srgbClr val="000090"/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Simple</a:t>
              </a:r>
            </a:p>
            <a:p>
              <a:pPr algn="ctr"/>
              <a:r>
                <a:rPr lang="en-US" sz="1600" b="1" dirty="0" smtClean="0">
                  <a:solidFill>
                    <a:srgbClr val="FFFFFF"/>
                  </a:solidFill>
                </a:rPr>
                <a:t>Model</a:t>
              </a:r>
              <a:endParaRPr lang="en-US" sz="1600" b="1" dirty="0">
                <a:solidFill>
                  <a:srgbClr val="FFFFFF"/>
                </a:solidFill>
              </a:endParaRPr>
            </a:p>
          </p:txBody>
        </p:sp>
        <p:cxnSp>
          <p:nvCxnSpPr>
            <p:cNvPr id="23" name="Straight Arrow Connector 22"/>
            <p:cNvCxnSpPr>
              <a:stCxn id="19" idx="3"/>
              <a:endCxn id="20" idx="3"/>
            </p:cNvCxnSpPr>
            <p:nvPr/>
          </p:nvCxnSpPr>
          <p:spPr>
            <a:xfrm flipV="1">
              <a:off x="6858000" y="6019798"/>
              <a:ext cx="314046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="" xmlns:p14="http://schemas.microsoft.com/office/powerpoint/2010/main" val="2437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7699399" cy="76669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3. Divide and Conquer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57158" y="1643050"/>
            <a:ext cx="85725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Instead of trying to learn a </a:t>
            </a:r>
            <a:r>
              <a:rPr lang="en-US" sz="3200" b="1" dirty="0"/>
              <a:t>SINGLE COMPLEX </a:t>
            </a:r>
            <a:r>
              <a:rPr lang="en-US" sz="3200" dirty="0"/>
              <a:t>model can we learn an </a:t>
            </a:r>
            <a:r>
              <a:rPr lang="en-US" sz="3200" b="1" dirty="0"/>
              <a:t>ENSEMBLE</a:t>
            </a:r>
            <a:r>
              <a:rPr lang="en-US" sz="3200" dirty="0"/>
              <a:t> of </a:t>
            </a:r>
            <a:r>
              <a:rPr lang="en-US" sz="3200" b="1" dirty="0"/>
              <a:t>SIMPLE</a:t>
            </a:r>
            <a:r>
              <a:rPr lang="en-US" sz="3200" dirty="0"/>
              <a:t> models and </a:t>
            </a:r>
            <a:r>
              <a:rPr lang="en-US" sz="3200" b="1" dirty="0"/>
              <a:t>COMBINE</a:t>
            </a:r>
            <a:r>
              <a:rPr lang="en-US" sz="3200" dirty="0"/>
              <a:t> their outputs?</a:t>
            </a:r>
          </a:p>
        </p:txBody>
      </p:sp>
    </p:spTree>
    <p:extLst>
      <p:ext uri="{BB962C8B-B14F-4D97-AF65-F5344CB8AC3E}">
        <p14:creationId xmlns="" xmlns:p14="http://schemas.microsoft.com/office/powerpoint/2010/main" val="395354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04800"/>
            <a:ext cx="8534400" cy="685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Ensemble Learning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382000" cy="4953000"/>
          </a:xfrm>
        </p:spPr>
        <p:txBody>
          <a:bodyPr/>
          <a:lstStyle/>
          <a:p>
            <a:pPr>
              <a:buNone/>
            </a:pPr>
            <a:r>
              <a:rPr lang="en-IN" dirty="0" smtClean="0"/>
              <a:t>An </a:t>
            </a:r>
            <a:r>
              <a:rPr lang="en-IN" dirty="0" smtClean="0"/>
              <a:t>ensemble means a group of things viewed as a whole rather than individually. </a:t>
            </a:r>
            <a:endParaRPr lang="en-IN" dirty="0" smtClean="0"/>
          </a:p>
          <a:p>
            <a:pPr>
              <a:buNone/>
            </a:pPr>
            <a:endParaRPr lang="en-IN" dirty="0" smtClean="0"/>
          </a:p>
          <a:p>
            <a:pPr>
              <a:buNone/>
            </a:pPr>
            <a:r>
              <a:rPr lang="en-IN" dirty="0" smtClean="0"/>
              <a:t>In </a:t>
            </a:r>
            <a:r>
              <a:rPr lang="en-IN" dirty="0" smtClean="0"/>
              <a:t>ensembles, a </a:t>
            </a:r>
            <a:r>
              <a:rPr lang="en-IN" b="1" dirty="0" smtClean="0"/>
              <a:t>collection of models is used to make predictions, rather than individual models.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458200" cy="6858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accent1"/>
                </a:solidFill>
              </a:rPr>
              <a:t>Ensemble Methods</a:t>
            </a:r>
            <a:endParaRPr lang="en-IN" dirty="0">
              <a:solidFill>
                <a:schemeClr val="accent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  <p:grpSp>
        <p:nvGrpSpPr>
          <p:cNvPr id="3" name="Group 11">
            <a:extLst>
              <a:ext uri="{FF2B5EF4-FFF2-40B4-BE49-F238E27FC236}">
                <a16:creationId xmlns:a16="http://schemas.microsoft.com/office/drawing/2014/main" xmlns="" id="{65D87994-770A-8E4E-9E23-E9D3EAFF6F33}"/>
              </a:ext>
            </a:extLst>
          </p:cNvPr>
          <p:cNvGrpSpPr>
            <a:grpSpLocks noGrp="1"/>
          </p:cNvGrpSpPr>
          <p:nvPr>
            <p:ph idx="1"/>
          </p:nvPr>
        </p:nvGrpSpPr>
        <p:grpSpPr>
          <a:xfrm>
            <a:off x="304800" y="1143000"/>
            <a:ext cx="8382000" cy="4957362"/>
            <a:chOff x="467544" y="1347614"/>
            <a:chExt cx="8352928" cy="231343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86BB67D5-829E-3047-8D65-1A23505E81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0000"/>
            </a:blip>
            <a:stretch>
              <a:fillRect/>
            </a:stretch>
          </p:blipFill>
          <p:spPr>
            <a:xfrm>
              <a:off x="467544" y="1347614"/>
              <a:ext cx="3600400" cy="2016224"/>
            </a:xfrm>
            <a:prstGeom prst="rect">
              <a:avLst/>
            </a:prstGeom>
            <a:effectLst>
              <a:softEdge rad="266700"/>
            </a:effec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ECC255BE-2C86-4840-BC12-A90C4596DD66}"/>
                </a:ext>
              </a:extLst>
            </p:cNvPr>
            <p:cNvSpPr txBox="1"/>
            <p:nvPr/>
          </p:nvSpPr>
          <p:spPr>
            <a:xfrm>
              <a:off x="995601" y="3488690"/>
              <a:ext cx="2614311" cy="172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Phone a Friend in KBC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C1934481-E703-E747-B801-8B7A4D97E339}"/>
                </a:ext>
              </a:extLst>
            </p:cNvPr>
            <p:cNvSpPr txBox="1"/>
            <p:nvPr/>
          </p:nvSpPr>
          <p:spPr>
            <a:xfrm>
              <a:off x="4549966" y="2067694"/>
              <a:ext cx="419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Vs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7A9E242B-D91C-9C40-9B9E-E3A702B34A12}"/>
                </a:ext>
              </a:extLst>
            </p:cNvPr>
            <p:cNvSpPr txBox="1"/>
            <p:nvPr/>
          </p:nvSpPr>
          <p:spPr>
            <a:xfrm>
              <a:off x="6553090" y="3488690"/>
              <a:ext cx="1551565" cy="1723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Audience Poll</a:t>
              </a:r>
            </a:p>
          </p:txBody>
        </p:sp>
        <p:pic>
          <p:nvPicPr>
            <p:cNvPr id="10" name="Picture 2" descr="Image result for kaun banega crorepati audience poll">
              <a:extLst>
                <a:ext uri="{FF2B5EF4-FFF2-40B4-BE49-F238E27FC236}">
                  <a16:creationId xmlns:a16="http://schemas.microsoft.com/office/drawing/2014/main" xmlns="" id="{9650EC99-AA97-0343-A5CE-DC6A6789630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70000"/>
              <a:extLst>
                <a:ext uri="{BEBA8EAE-BF5A-486C-A8C5-ECC9F3942E4B}">
                  <a14:imgProps xmlns:a14="http://schemas.microsoft.com/office/drawing/2010/main" xmlns="">
                    <a14:imgLayer r:embed="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5958" y="1383618"/>
              <a:ext cx="3334514" cy="1944216"/>
            </a:xfrm>
            <a:prstGeom prst="rect">
              <a:avLst/>
            </a:prstGeom>
            <a:noFill/>
            <a:effectLst>
              <a:softEdge rad="165100"/>
            </a:effectLst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0"/>
            <a:ext cx="8458200" cy="838200"/>
          </a:xfrm>
        </p:spPr>
        <p:txBody>
          <a:bodyPr/>
          <a:lstStyle/>
          <a:p>
            <a:r>
              <a:rPr lang="en-IN" dirty="0" smtClean="0"/>
              <a:t>Ensemble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382000" cy="4953000"/>
          </a:xfrm>
        </p:spPr>
        <p:txBody>
          <a:bodyPr/>
          <a:lstStyle/>
          <a:p>
            <a:r>
              <a:rPr lang="en-US" sz="2800" dirty="0" smtClean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Asking a Single Person resembles like a Single Tree</a:t>
            </a:r>
          </a:p>
          <a:p>
            <a:pPr>
              <a:buNone/>
            </a:pPr>
            <a:endParaRPr lang="en-US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Asking a Group of People resembles like multiple Decision Trees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7696200" cy="685800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Ensemble Methods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8915400" cy="52578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800" dirty="0" smtClean="0"/>
              <a:t>To combine the predictions of several base estimators built with a given learning algorithm in order to improve generalizability / robustness over a single estimator.</a:t>
            </a:r>
          </a:p>
          <a:p>
            <a:pPr>
              <a:buNone/>
            </a:pPr>
            <a:endParaRPr lang="en-IN" sz="2800" dirty="0" smtClean="0"/>
          </a:p>
          <a:p>
            <a:pPr>
              <a:buNone/>
            </a:pPr>
            <a:r>
              <a:rPr lang="en-IN" sz="2800" dirty="0" smtClean="0"/>
              <a:t>Two families of ensemble methods are usually distinguished:</a:t>
            </a:r>
          </a:p>
          <a:p>
            <a:pPr>
              <a:buNone/>
            </a:pPr>
            <a:r>
              <a:rPr lang="en-IN" sz="2800" dirty="0" smtClean="0"/>
              <a:t>1.Averaging methods: Bagging, Random Forest</a:t>
            </a:r>
          </a:p>
          <a:p>
            <a:pPr>
              <a:buNone/>
            </a:pPr>
            <a:r>
              <a:rPr lang="en-IN" sz="2800" dirty="0" smtClean="0"/>
              <a:t>2.Boosting methods: </a:t>
            </a:r>
            <a:r>
              <a:rPr lang="en-IN" sz="2800" dirty="0" err="1" smtClean="0"/>
              <a:t>AdaBoost</a:t>
            </a:r>
            <a:r>
              <a:rPr lang="en-IN" sz="2800" dirty="0" smtClean="0"/>
              <a:t>, </a:t>
            </a:r>
            <a:r>
              <a:rPr lang="en-IN" sz="2800" dirty="0" smtClean="0"/>
              <a:t>Gradient boost, </a:t>
            </a:r>
            <a:r>
              <a:rPr lang="en-IN" sz="2800" dirty="0" err="1" smtClean="0"/>
              <a:t>XGBoost</a:t>
            </a:r>
            <a:endParaRPr lang="en-IN" sz="2800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Y.Lakshmi Prasad 08978784848</a:t>
            </a:r>
            <a:endParaRPr lang="en-US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28</TotalTime>
  <Words>822</Words>
  <Application>Microsoft Office PowerPoint</Application>
  <PresentationFormat>On-screen Show (4:3)</PresentationFormat>
  <Paragraphs>126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Flow</vt:lpstr>
      <vt:lpstr>Ensemble Learning </vt:lpstr>
      <vt:lpstr>Model everywhere…</vt:lpstr>
      <vt:lpstr>1. Choose Complex Models</vt:lpstr>
      <vt:lpstr>2. Engineer Better Features</vt:lpstr>
      <vt:lpstr>3. Divide and Conquer</vt:lpstr>
      <vt:lpstr>Ensemble Learning</vt:lpstr>
      <vt:lpstr>Ensemble Methods</vt:lpstr>
      <vt:lpstr>Ensemble Methods</vt:lpstr>
      <vt:lpstr>Ensemble Methods</vt:lpstr>
      <vt:lpstr>Averaging methods</vt:lpstr>
      <vt:lpstr>Boosting methods</vt:lpstr>
      <vt:lpstr>Ensemble Learning</vt:lpstr>
      <vt:lpstr>Ensemble Learning</vt:lpstr>
      <vt:lpstr>Ensemble Methods</vt:lpstr>
      <vt:lpstr>Slide 15</vt:lpstr>
      <vt:lpstr>Ensemble Process</vt:lpstr>
      <vt:lpstr>How to find the right model?</vt:lpstr>
      <vt:lpstr>Model Selection</vt:lpstr>
      <vt:lpstr>With Same Algorithm &amp; Complexity</vt:lpstr>
      <vt:lpstr>Ensemble by Training Sample</vt:lpstr>
      <vt:lpstr>Ensemble by Training Sample</vt:lpstr>
      <vt:lpstr>Slide 22</vt:lpstr>
      <vt:lpstr>Slide 23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DELL</dc:creator>
  <cp:lastModifiedBy>DELL</cp:lastModifiedBy>
  <cp:revision>15</cp:revision>
  <dcterms:created xsi:type="dcterms:W3CDTF">2006-08-16T00:00:00Z</dcterms:created>
  <dcterms:modified xsi:type="dcterms:W3CDTF">2019-07-22T13:08:22Z</dcterms:modified>
</cp:coreProperties>
</file>

<file path=docProps/thumbnail.jpeg>
</file>